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83" r:id="rId4"/>
    <p:sldId id="285" r:id="rId5"/>
    <p:sldId id="286" r:id="rId6"/>
    <p:sldId id="287" r:id="rId7"/>
    <p:sldId id="288" r:id="rId8"/>
    <p:sldId id="289" r:id="rId9"/>
    <p:sldId id="292" r:id="rId10"/>
    <p:sldId id="290" r:id="rId11"/>
    <p:sldId id="291" r:id="rId12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4" autoAdjust="0"/>
    <p:restoredTop sz="94679" autoAdjust="0"/>
  </p:normalViewPr>
  <p:slideViewPr>
    <p:cSldViewPr>
      <p:cViewPr varScale="1">
        <p:scale>
          <a:sx n="58" d="100"/>
          <a:sy n="58" d="100"/>
        </p:scale>
        <p:origin x="-95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5170BC99-8BAC-4A21-84D0-E3ED6FFA3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4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7875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DCB2CCC8-4F66-4A13-A1B6-705E190ED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2 w 21912"/>
                <a:gd name="T1" fmla="*/ 0 h 43200"/>
                <a:gd name="T2" fmla="*/ 0 w 21912"/>
                <a:gd name="T3" fmla="*/ 24 h 43200"/>
                <a:gd name="T4" fmla="*/ 2 w 21912"/>
                <a:gd name="T5" fmla="*/ 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2 w 21924"/>
                <a:gd name="T1" fmla="*/ 0 h 43200"/>
                <a:gd name="T2" fmla="*/ 0 w 21924"/>
                <a:gd name="T3" fmla="*/ 15 h 43200"/>
                <a:gd name="T4" fmla="*/ 2 w 21924"/>
                <a:gd name="T5" fmla="*/ 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2 w 21925"/>
                <a:gd name="T1" fmla="*/ 0 h 43200"/>
                <a:gd name="T2" fmla="*/ 0 w 21925"/>
                <a:gd name="T3" fmla="*/ 6 h 43200"/>
                <a:gd name="T4" fmla="*/ 2 w 21925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7696-D94E-42B9-B533-7DCE5AC5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3EEF6E54-3B3F-45B2-8F35-6FC8665F2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707AB692-DA30-43F3-87AC-53B2AF52A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96BD535F-EBFE-4176-8853-F7A28B89D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588182E4-065F-4708-B1AE-CFB0C4833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752DFE3B-7288-44B8-AA83-73F7E0856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C50F995C-33DF-4891-AB30-9D17A081D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8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E1613C17-B4CC-4181-A5DA-3B46979D8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6BB13452-3310-4FED-840B-9E1F0CDBB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F6820AC6-0476-475E-95D4-2C3EB0E9A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F7A68CA8-4CFE-44A2-8E38-58E88719F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0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457200" y="533400"/>
            <a:ext cx="8153400" cy="1600200"/>
            <a:chOff x="288" y="625"/>
            <a:chExt cx="5136" cy="1008"/>
          </a:xfrm>
        </p:grpSpPr>
        <p:sp>
          <p:nvSpPr>
            <p:cNvPr id="1032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2 w 21912"/>
                <a:gd name="T1" fmla="*/ 0 h 43200"/>
                <a:gd name="T2" fmla="*/ 0 w 21912"/>
                <a:gd name="T3" fmla="*/ 24 h 43200"/>
                <a:gd name="T4" fmla="*/ 2 w 21912"/>
                <a:gd name="T5" fmla="*/ 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2 w 21924"/>
                <a:gd name="T1" fmla="*/ 0 h 43200"/>
                <a:gd name="T2" fmla="*/ 0 w 21924"/>
                <a:gd name="T3" fmla="*/ 15 h 43200"/>
                <a:gd name="T4" fmla="*/ 2 w 21924"/>
                <a:gd name="T5" fmla="*/ 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2 w 21925"/>
                <a:gd name="T1" fmla="*/ 0 h 43200"/>
                <a:gd name="T2" fmla="*/ 0 w 21925"/>
                <a:gd name="T3" fmla="*/ 6 h 43200"/>
                <a:gd name="T4" fmla="*/ 2 w 21925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CSCI 1900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Lecture 11 </a:t>
            </a:r>
            <a:r>
              <a:rPr lang="en-US" dirty="0"/>
              <a:t>- </a:t>
            </a:r>
            <a:fld id="{CDD108AA-9C99-46FD-A9CC-02F64389F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Lecture 11</a:t>
            </a:r>
            <a:br>
              <a:rPr lang="en-US" dirty="0" smtClean="0"/>
            </a:br>
            <a:r>
              <a:rPr lang="en-US" dirty="0" smtClean="0"/>
              <a:t>Mathematical Induction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763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 CSCI – 1900    Mathematics for Computer Science</a:t>
            </a:r>
          </a:p>
          <a:p>
            <a:pPr eaLnBrk="1" hangingPunct="1"/>
            <a:r>
              <a:rPr lang="en-US" dirty="0" smtClean="0"/>
              <a:t>Fall </a:t>
            </a:r>
            <a:r>
              <a:rPr lang="en-US" dirty="0" smtClean="0"/>
              <a:t>2014</a:t>
            </a:r>
          </a:p>
          <a:p>
            <a:pPr eaLnBrk="1" hangingPunct="1"/>
            <a:r>
              <a:rPr lang="en-US" dirty="0" smtClean="0"/>
              <a:t>Bill 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DA80A6F4-BC07-44DB-AF45-1988B89FD3B2}" type="slidenum">
              <a:rPr lang="en-US" sz="1400" smtClean="0">
                <a:latin typeface="Arial" charset="0"/>
              </a:rPr>
              <a:pPr eaLnBrk="1" hangingPunct="1"/>
              <a:t>10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762000"/>
          </a:xfrm>
        </p:spPr>
        <p:txBody>
          <a:bodyPr/>
          <a:lstStyle/>
          <a:p>
            <a:pPr eaLnBrk="1" hangingPunct="1"/>
            <a:r>
              <a:rPr lang="en-US" smtClean="0"/>
              <a:t>Mathematical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P(n):  1 + 2 + 3 +…+ n = n(n+1)/2</a:t>
                </a:r>
              </a:p>
              <a:p>
                <a:pPr eaLnBrk="1" hangingPunct="1"/>
                <a:r>
                  <a:rPr lang="en-US" dirty="0" smtClean="0"/>
                  <a:t>To show P(n) is true for all 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1</a:t>
                </a:r>
              </a:p>
              <a:p>
                <a:pPr lvl="1" eaLnBrk="1" hangingPunct="1"/>
                <a:r>
                  <a:rPr lang="en-US" dirty="0" smtClean="0"/>
                  <a:t>Show P(1) is true (Basis Step)</a:t>
                </a:r>
              </a:p>
              <a:p>
                <a:pPr lvl="1" eaLnBrk="1" hangingPunct="1"/>
                <a:r>
                  <a:rPr lang="en-US" dirty="0" smtClean="0"/>
                  <a:t>Show if P(k)</a:t>
                </a:r>
                <a:r>
                  <a:rPr lang="en-US" dirty="0" smtClean="0">
                    <a:sym typeface="Symbol" pitchFamily="18" charset="2"/>
                  </a:rPr>
                  <a:t> is true then P(k+1) must be true</a:t>
                </a:r>
              </a:p>
              <a:p>
                <a:pPr lvl="1" eaLnBrk="1" hangingPunct="1"/>
                <a:r>
                  <a:rPr lang="en-US" dirty="0" smtClean="0">
                    <a:sym typeface="Symbol" pitchFamily="18" charset="2"/>
                  </a:rPr>
                  <a:t>Therefore true for all 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1</a:t>
                </a: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Complete proof too big for PowerPoint slide</a:t>
                </a:r>
              </a:p>
              <a:p>
                <a:pPr lvl="1" eaLnBrk="1" hangingPunct="1"/>
                <a:r>
                  <a:rPr lang="en-US" dirty="0" smtClean="0">
                    <a:sym typeface="Symbol" pitchFamily="18" charset="2"/>
                  </a:rPr>
                  <a:t>Refer to handout</a:t>
                </a:r>
              </a:p>
            </p:txBody>
          </p:sp>
        </mc:Choice>
        <mc:Fallback xmlns="">
          <p:sp>
            <p:nvSpPr>
              <p:cNvPr id="102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l="-1804" t="-1897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7592510F-7B7B-4129-BCF9-B449432750FD}" type="slidenum">
              <a:rPr lang="en-US" sz="1400" smtClean="0">
                <a:latin typeface="Arial" charset="0"/>
              </a:rPr>
              <a:pPr eaLnBrk="1" hangingPunct="1"/>
              <a:t>11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mtClean="0"/>
              <a:t>Key Concepts Summary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to consider using induction</a:t>
            </a:r>
          </a:p>
          <a:p>
            <a:pPr eaLnBrk="1" hangingPunct="1"/>
            <a:r>
              <a:rPr lang="en-US" dirty="0" smtClean="0"/>
              <a:t>Required format for an inductive proof</a:t>
            </a:r>
          </a:p>
          <a:p>
            <a:pPr eaLnBrk="1" hangingPunct="1"/>
            <a:r>
              <a:rPr lang="en-US" dirty="0" smtClean="0"/>
              <a:t>Example inductive proof in geometry</a:t>
            </a:r>
          </a:p>
          <a:p>
            <a:pPr eaLnBrk="1" hangingPunct="1"/>
            <a:r>
              <a:rPr lang="en-US" dirty="0" smtClean="0"/>
              <a:t>Example inductive proof of a series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No!   Not Induction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CSCI 1900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Lecture 11 - </a:t>
            </a:r>
            <a:fld id="{96BD535F-EBFE-4176-8853-F7A28B89DD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124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2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BEF81A17-71C8-4799-A61C-897F619B1C41}" type="slidenum">
              <a:rPr lang="en-US" sz="1400" smtClean="0">
                <a:latin typeface="Arial" charset="0"/>
              </a:rPr>
              <a:pPr eaLnBrk="1" hangingPunct="1"/>
              <a:t>3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Reading</a:t>
            </a:r>
          </a:p>
          <a:p>
            <a:pPr lvl="1" eaLnBrk="1" hangingPunct="1"/>
            <a:r>
              <a:rPr lang="en-US" dirty="0" smtClean="0"/>
              <a:t>Rosen </a:t>
            </a:r>
            <a:r>
              <a:rPr lang="en-US" dirty="0" smtClean="0"/>
              <a:t>- </a:t>
            </a:r>
            <a:r>
              <a:rPr lang="en-US" smtClean="0"/>
              <a:t>Section </a:t>
            </a:r>
            <a:r>
              <a:rPr lang="en-US" smtClean="0"/>
              <a:t>5.1</a:t>
            </a:r>
            <a:endParaRPr lang="en-US" dirty="0" smtClean="0"/>
          </a:p>
          <a:p>
            <a:pPr eaLnBrk="1" hangingPunct="1"/>
            <a:r>
              <a:rPr lang="en-US" dirty="0" smtClean="0"/>
              <a:t>When to consider using induction</a:t>
            </a:r>
          </a:p>
          <a:p>
            <a:pPr eaLnBrk="1" hangingPunct="1"/>
            <a:r>
              <a:rPr lang="en-US" dirty="0" smtClean="0"/>
              <a:t>Format for an inductive proof</a:t>
            </a:r>
          </a:p>
          <a:p>
            <a:pPr eaLnBrk="1" hangingPunct="1"/>
            <a:r>
              <a:rPr lang="en-US" dirty="0" smtClean="0"/>
              <a:t>Example inductive proof of a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D5933B98-0C08-482E-AC0E-3155D63E89C7}" type="slidenum">
              <a:rPr lang="en-US" sz="1400" smtClean="0">
                <a:latin typeface="Arial" charset="0"/>
              </a:rPr>
              <a:pPr eaLnBrk="1" hangingPunct="1"/>
              <a:t>4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Induction 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the use of  induction when you have a sequence of related values and you want to demonstrate a general relationship over the sequence</a:t>
            </a:r>
          </a:p>
          <a:p>
            <a:pPr eaLnBrk="1" hangingPunct="1"/>
            <a:r>
              <a:rPr lang="en-US" sz="2800" dirty="0" smtClean="0"/>
              <a:t>First</a:t>
            </a:r>
          </a:p>
          <a:p>
            <a:pPr lvl="1" eaLnBrk="1" hangingPunct="1"/>
            <a:r>
              <a:rPr lang="en-US" sz="2400" dirty="0" smtClean="0"/>
              <a:t>Show it is true for the first element of the sequence</a:t>
            </a:r>
          </a:p>
          <a:p>
            <a:pPr eaLnBrk="1" hangingPunct="1"/>
            <a:r>
              <a:rPr lang="en-US" sz="2800" dirty="0" smtClean="0"/>
              <a:t>Then</a:t>
            </a:r>
          </a:p>
          <a:p>
            <a:pPr lvl="1" eaLnBrk="1" hangingPunct="1"/>
            <a:r>
              <a:rPr lang="en-US" sz="2400" dirty="0" smtClean="0"/>
              <a:t>Show that </a:t>
            </a:r>
            <a:r>
              <a:rPr lang="en-US" sz="2400" dirty="0" smtClean="0">
                <a:solidFill>
                  <a:schemeClr val="tx2"/>
                </a:solidFill>
              </a:rPr>
              <a:t>if</a:t>
            </a:r>
            <a:r>
              <a:rPr lang="en-US" sz="2400" dirty="0" smtClean="0"/>
              <a:t> it is true at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element, then it</a:t>
            </a:r>
            <a:r>
              <a:rPr lang="en-US" sz="2400" dirty="0" smtClean="0">
                <a:solidFill>
                  <a:schemeClr val="tx2"/>
                </a:solidFill>
              </a:rPr>
              <a:t> must</a:t>
            </a:r>
            <a:r>
              <a:rPr lang="en-US" sz="2400" dirty="0" smtClean="0"/>
              <a:t> also true for the (k+1)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element</a:t>
            </a:r>
          </a:p>
          <a:p>
            <a:pPr eaLnBrk="1" hangingPunct="1"/>
            <a:r>
              <a:rPr lang="en-US" sz="2800" dirty="0" smtClean="0"/>
              <a:t>Therefore</a:t>
            </a:r>
          </a:p>
          <a:p>
            <a:pPr lvl="1" eaLnBrk="1" hangingPunct="1"/>
            <a:r>
              <a:rPr lang="en-US" sz="2400" dirty="0" smtClean="0"/>
              <a:t>It</a:t>
            </a:r>
            <a:r>
              <a:rPr lang="en-US" sz="2400" dirty="0" smtClean="0">
                <a:solidFill>
                  <a:schemeClr val="tx2"/>
                </a:solidFill>
              </a:rPr>
              <a:t> must</a:t>
            </a:r>
            <a:r>
              <a:rPr lang="en-US" sz="2400" dirty="0" smtClean="0"/>
              <a:t> be true for all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E8211BE2-E7AA-4C36-B4C5-153C7B0C6053}" type="slidenum">
              <a:rPr lang="en-US" sz="1400" smtClean="0">
                <a:latin typeface="Arial" charset="0"/>
              </a:rPr>
              <a:pPr eaLnBrk="1" hangingPunct="1"/>
              <a:t>5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of Inductive Proof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7350" cy="4724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State the problem as given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State what you want to prove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i="1" dirty="0" smtClean="0">
                <a:solidFill>
                  <a:schemeClr val="tx2"/>
                </a:solidFill>
              </a:rPr>
              <a:t>Inductive Hypothesis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Show it is true for the first case in the sequence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	</a:t>
            </a:r>
            <a:r>
              <a:rPr lang="en-US" sz="2400" b="1" i="1" dirty="0" smtClean="0">
                <a:solidFill>
                  <a:schemeClr val="tx2"/>
                </a:solidFill>
              </a:rPr>
              <a:t>Basis Case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State that you are assuming your Hypothesis is true at item k in the sequence then show the relation between item k and k+1 forces the Hypothesis to be true for k+1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b="1" i="1" dirty="0" smtClean="0">
                <a:solidFill>
                  <a:schemeClr val="accent1"/>
                </a:solidFill>
              </a:rPr>
              <a:t>	</a:t>
            </a:r>
            <a:r>
              <a:rPr lang="en-US" sz="2400" b="1" i="1" dirty="0" smtClean="0">
                <a:solidFill>
                  <a:schemeClr val="tx2"/>
                </a:solidFill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2933851A-5183-40DC-AE66-63A18F441C20}" type="slidenum">
              <a:rPr lang="en-US" sz="1400" smtClean="0">
                <a:latin typeface="Arial" charset="0"/>
              </a:rPr>
              <a:pPr eaLnBrk="1" hangingPunct="1"/>
              <a:t>6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Example 1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Prove that an N by N square has an area N</a:t>
            </a:r>
            <a:r>
              <a:rPr lang="en-US" baseline="30000" smtClean="0"/>
              <a:t>2</a:t>
            </a:r>
          </a:p>
          <a:p>
            <a:pPr eaLnBrk="1" hangingPunct="1"/>
            <a:r>
              <a:rPr lang="en-US" smtClean="0"/>
              <a:t> Basis:</a:t>
            </a:r>
          </a:p>
          <a:p>
            <a:pPr lvl="1" eaLnBrk="1" hangingPunct="1"/>
            <a:r>
              <a:rPr lang="en-US" smtClean="0"/>
              <a:t>A  1 X 1  square is of area 1 thus proving the basis case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3276600" y="49530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FAEC09C3-4CE7-4B08-8570-39DC20176F0B}" type="slidenum">
              <a:rPr lang="en-US" sz="1400" smtClean="0">
                <a:latin typeface="Arial" charset="0"/>
              </a:rPr>
              <a:pPr eaLnBrk="1" hangingPunct="1"/>
              <a:t>7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Induction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2438400" y="2514600"/>
            <a:ext cx="2514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latin typeface="Arial" charset="0"/>
              </a:rPr>
              <a:t>Assume this is k</a:t>
            </a:r>
            <a:r>
              <a:rPr lang="en-US" sz="1800" baseline="30000">
                <a:latin typeface="Arial" charset="0"/>
              </a:rPr>
              <a:t>2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953000" y="2514600"/>
            <a:ext cx="3810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1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by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k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 rot="-5400000">
            <a:off x="3505200" y="1066800"/>
            <a:ext cx="3810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k by 1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4953000" y="21336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202" name="AutoShape 7"/>
          <p:cNvSpPr>
            <a:spLocks/>
          </p:cNvSpPr>
          <p:nvPr/>
        </p:nvSpPr>
        <p:spPr bwMode="auto">
          <a:xfrm>
            <a:off x="1828800" y="2590800"/>
            <a:ext cx="609600" cy="2438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1800">
              <a:latin typeface="Arial" charset="0"/>
            </a:endParaRPr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886200" y="5334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800">
                <a:latin typeface="Arial" charset="0"/>
              </a:rPr>
              <a:t>k</a:t>
            </a:r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1600200" y="3581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800">
                <a:latin typeface="Arial" charset="0"/>
              </a:rPr>
              <a:t>k</a:t>
            </a:r>
          </a:p>
        </p:txBody>
      </p:sp>
      <p:sp>
        <p:nvSpPr>
          <p:cNvPr id="8205" name="AutoShape 10"/>
          <p:cNvSpPr>
            <a:spLocks/>
          </p:cNvSpPr>
          <p:nvPr/>
        </p:nvSpPr>
        <p:spPr bwMode="auto">
          <a:xfrm rot="-5400000">
            <a:off x="3390900" y="4076700"/>
            <a:ext cx="609600" cy="2514600"/>
          </a:xfrm>
          <a:prstGeom prst="leftBrace">
            <a:avLst>
              <a:gd name="adj1" fmla="val 343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1800"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38400" y="4953000"/>
            <a:ext cx="2895600" cy="1585913"/>
            <a:chOff x="1536" y="3120"/>
            <a:chExt cx="1824" cy="999"/>
          </a:xfrm>
        </p:grpSpPr>
        <p:sp>
          <p:nvSpPr>
            <p:cNvPr id="8212" name="Text Box 12"/>
            <p:cNvSpPr txBox="1">
              <a:spLocks noChangeArrowheads="1"/>
            </p:cNvSpPr>
            <p:nvPr/>
          </p:nvSpPr>
          <p:spPr bwMode="auto">
            <a:xfrm>
              <a:off x="1920" y="388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800">
                  <a:latin typeface="Arial" charset="0"/>
                </a:rPr>
                <a:t>k+1</a:t>
              </a:r>
            </a:p>
          </p:txBody>
        </p:sp>
        <p:sp>
          <p:nvSpPr>
            <p:cNvPr id="8213" name="AutoShape 13"/>
            <p:cNvSpPr>
              <a:spLocks/>
            </p:cNvSpPr>
            <p:nvPr/>
          </p:nvSpPr>
          <p:spPr bwMode="auto">
            <a:xfrm rot="-5400000">
              <a:off x="1968" y="2688"/>
              <a:ext cx="960" cy="1824"/>
            </a:xfrm>
            <a:prstGeom prst="leftBrace">
              <a:avLst>
                <a:gd name="adj1" fmla="val 15833"/>
                <a:gd name="adj2" fmla="val 205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6172200" y="2895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>
                <a:latin typeface="Arial" charset="0"/>
              </a:rPr>
              <a:t>k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+ 2k + 1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2133600"/>
            <a:ext cx="2209800" cy="2895600"/>
            <a:chOff x="144" y="1344"/>
            <a:chExt cx="1392" cy="1824"/>
          </a:xfrm>
        </p:grpSpPr>
        <p:sp>
          <p:nvSpPr>
            <p:cNvPr id="8210" name="AutoShape 20"/>
            <p:cNvSpPr>
              <a:spLocks/>
            </p:cNvSpPr>
            <p:nvPr/>
          </p:nvSpPr>
          <p:spPr bwMode="auto">
            <a:xfrm>
              <a:off x="576" y="1344"/>
              <a:ext cx="960" cy="1824"/>
            </a:xfrm>
            <a:prstGeom prst="leftBrace">
              <a:avLst>
                <a:gd name="adj1" fmla="val 15833"/>
                <a:gd name="adj2" fmla="val 205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21"/>
            <p:cNvSpPr txBox="1">
              <a:spLocks noChangeArrowheads="1"/>
            </p:cNvSpPr>
            <p:nvPr/>
          </p:nvSpPr>
          <p:spPr bwMode="auto">
            <a:xfrm>
              <a:off x="144" y="1632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800">
                  <a:latin typeface="Arial" charset="0"/>
                </a:rPr>
                <a:t>k+1</a:t>
              </a:r>
            </a:p>
          </p:txBody>
        </p:sp>
      </p:grp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6248400" y="3657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Arial" charset="0"/>
              </a:rPr>
              <a:t>(k+1)</a:t>
            </a:r>
            <a:r>
              <a:rPr lang="en-US" sz="1800" baseline="30000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CSCI 1900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Lecture 11 - </a:t>
            </a:r>
            <a:fld id="{822881F3-16B3-48B2-A578-801E633155BE}" type="slidenum">
              <a:rPr lang="en-US" sz="1400" smtClean="0">
                <a:latin typeface="Arial" charset="0"/>
              </a:rPr>
              <a:pPr eaLnBrk="1" hangingPunct="1"/>
              <a:t>8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Formally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00735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Inductive Hypothesis </a:t>
            </a:r>
          </a:p>
          <a:p>
            <a:pPr lvl="1" eaLnBrk="1" hangingPunct="1"/>
            <a:r>
              <a:rPr lang="en-US" sz="2400" dirty="0" smtClean="0"/>
              <a:t>P(n):    An n x n square  will have area n</a:t>
            </a:r>
            <a:r>
              <a:rPr lang="en-US" sz="2400" baseline="30000" dirty="0" smtClean="0"/>
              <a:t>2</a:t>
            </a:r>
          </a:p>
          <a:p>
            <a:pPr eaLnBrk="1" hangingPunct="1"/>
            <a:r>
              <a:rPr lang="en-US" sz="2800" dirty="0" smtClean="0"/>
              <a:t>Basis Case</a:t>
            </a:r>
          </a:p>
          <a:p>
            <a:pPr lvl="1" eaLnBrk="1" hangingPunct="1"/>
            <a:r>
              <a:rPr lang="en-US" sz="2400" dirty="0" smtClean="0"/>
              <a:t>P(1):    The unit square 1 by 1 is known to have area 1</a:t>
            </a:r>
          </a:p>
          <a:p>
            <a:pPr eaLnBrk="1" hangingPunct="1"/>
            <a:r>
              <a:rPr lang="en-US" sz="2800" dirty="0" smtClean="0"/>
              <a:t>Induction </a:t>
            </a:r>
          </a:p>
          <a:p>
            <a:pPr lvl="1" eaLnBrk="1" hangingPunct="1"/>
            <a:r>
              <a:rPr lang="en-US" sz="2400" dirty="0" smtClean="0"/>
              <a:t>Assume a k by k square has area k</a:t>
            </a:r>
            <a:r>
              <a:rPr lang="en-US" sz="2400" baseline="30000" dirty="0" smtClean="0"/>
              <a:t>2</a:t>
            </a:r>
          </a:p>
          <a:p>
            <a:pPr lvl="1" eaLnBrk="1" hangingPunct="1"/>
            <a:r>
              <a:rPr lang="en-US" sz="2400" dirty="0" smtClean="0"/>
              <a:t>Then an k+1 by k+1 square would have </a:t>
            </a:r>
          </a:p>
          <a:p>
            <a:pPr lvl="2" eaLnBrk="1" hangingPunct="1"/>
            <a:r>
              <a:rPr lang="en-US" sz="2000" dirty="0" smtClean="0"/>
              <a:t>k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+ 2k + 1 area by adding to each side and the ‘corner’</a:t>
            </a:r>
          </a:p>
          <a:p>
            <a:pPr lvl="2" eaLnBrk="1" hangingPunct="1"/>
            <a:r>
              <a:rPr lang="en-US" sz="2000" dirty="0" smtClean="0"/>
              <a:t>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+ 2k +1 = (k+1) * (k+1) =( k+1)</a:t>
            </a:r>
            <a:r>
              <a:rPr lang="en-US" sz="2000" baseline="30000" dirty="0" smtClean="0"/>
              <a:t>2</a:t>
            </a:r>
          </a:p>
          <a:p>
            <a:pPr lvl="2" eaLnBrk="1" hangingPunct="1"/>
            <a:r>
              <a:rPr lang="en-US" sz="2000" dirty="0" smtClean="0"/>
              <a:t>Since the base case and induction are true the hypothesis is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Small Aside for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big for a PowerPoint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CSCI 1900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Lecture 11 - </a:t>
            </a:r>
            <a:fld id="{96BD535F-EBFE-4176-8853-F7A28B89DD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66751"/>
      </p:ext>
    </p:extLst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2337</TotalTime>
  <Words>450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Fireball</vt:lpstr>
      <vt:lpstr>Lecture 11 Mathematical Induction</vt:lpstr>
      <vt:lpstr>Oh No!   Not Induction</vt:lpstr>
      <vt:lpstr>Lecture Introduction</vt:lpstr>
      <vt:lpstr>Induction </vt:lpstr>
      <vt:lpstr>Format of Inductive Proof</vt:lpstr>
      <vt:lpstr>Example 1</vt:lpstr>
      <vt:lpstr>Induction</vt:lpstr>
      <vt:lpstr>Formally</vt:lpstr>
      <vt:lpstr>A Small Aside for Notation</vt:lpstr>
      <vt:lpstr>Mathematical Induction Example</vt:lpstr>
      <vt:lpstr>Key Concepts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Lecture</dc:title>
  <dc:creator>Bill</dc:creator>
  <cp:lastModifiedBy>Bill</cp:lastModifiedBy>
  <cp:revision>72</cp:revision>
  <cp:lastPrinted>1601-01-01T00:00:00Z</cp:lastPrinted>
  <dcterms:created xsi:type="dcterms:W3CDTF">2003-01-26T23:29:36Z</dcterms:created>
  <dcterms:modified xsi:type="dcterms:W3CDTF">2014-09-26T00:02:21Z</dcterms:modified>
</cp:coreProperties>
</file>